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12"/>
  </p:notesMasterIdLst>
  <p:sldIdLst>
    <p:sldId id="337" r:id="rId3"/>
    <p:sldId id="260" r:id="rId4"/>
    <p:sldId id="341" r:id="rId5"/>
    <p:sldId id="342" r:id="rId6"/>
    <p:sldId id="354" r:id="rId7"/>
    <p:sldId id="343" r:id="rId8"/>
    <p:sldId id="324" r:id="rId9"/>
    <p:sldId id="325" r:id="rId10"/>
    <p:sldId id="32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 User" initials="CU" lastIdx="1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4F81BD"/>
    <a:srgbClr val="EA0000"/>
    <a:srgbClr val="B6D5AB"/>
    <a:srgbClr val="77933C"/>
    <a:srgbClr val="FF3300"/>
    <a:srgbClr val="FF0000"/>
    <a:srgbClr val="CC0000"/>
    <a:srgbClr val="73BEF1"/>
    <a:srgbClr val="1376B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598" autoAdjust="0"/>
    <p:restoredTop sz="94711" autoAdjust="0"/>
  </p:normalViewPr>
  <p:slideViewPr>
    <p:cSldViewPr>
      <p:cViewPr>
        <p:scale>
          <a:sx n="80" d="100"/>
          <a:sy n="80" d="100"/>
        </p:scale>
        <p:origin x="-2165" y="-1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2248-3E8E-4013-A492-EE2D20E1DA6B}" type="datetimeFigureOut">
              <a:rPr lang="en-US" smtClean="0"/>
              <a:pPr/>
              <a:t>12/21/2012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03EE-1FBA-4CD6-A9B1-250AC4FFD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03EE-1FBA-4CD6-A9B1-250AC4FFD3B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03EE-1FBA-4CD6-A9B1-250AC4FFD3B6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03EE-1FBA-4CD6-A9B1-250AC4FFD3B6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03EE-1FBA-4CD6-A9B1-250AC4FFD3B6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</a:t>
            </a:r>
            <a:r>
              <a:rPr lang="en-US" baseline="0" dirty="0" smtClean="0"/>
              <a:t> 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03EE-1FBA-4CD6-A9B1-250AC4FFD3B6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</a:t>
            </a:r>
            <a:r>
              <a:rPr lang="en-US" baseline="0" dirty="0" smtClean="0"/>
              <a:t> 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03EE-1FBA-4CD6-A9B1-250AC4FFD3B6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03EE-1FBA-4CD6-A9B1-250AC4FFD3B6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</a:t>
            </a:r>
            <a:r>
              <a:rPr lang="en-US" baseline="0" dirty="0" smtClean="0"/>
              <a:t> 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03EE-1FBA-4CD6-A9B1-250AC4FFD3B6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03EE-1FBA-4CD6-A9B1-250AC4FFD3B6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39623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39623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1535113"/>
            <a:ext cx="39624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174875"/>
            <a:ext cx="39624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9F3F8-4B08-4E2F-822B-AB84995DF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 anchor="b" anchorCtr="0">
            <a:normAutofit/>
          </a:bodyPr>
          <a:lstStyle>
            <a:lvl1pPr algn="l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Wave 5"/>
          <p:cNvSpPr/>
          <p:nvPr userDrawn="1"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9D2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75438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>
    <p:wipe dir="r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AD2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</p:sldLayoutIdLst>
  <p:transition>
    <p:wipe dir="r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0000"/>
        </a:buClr>
        <a:buFont typeface="Calibri" pitchFamily="34" charset="0"/>
        <a:buChar char="●"/>
        <a:defRPr lang="en-US" sz="3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/>
        </a:buClr>
        <a:buFont typeface="Calibri" pitchFamily="34" charset="0"/>
        <a:buChar char="●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00200"/>
            <a:ext cx="914400" cy="5257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dirty="0" smtClean="0"/>
              <a:t>Learning Objectives</a:t>
            </a:r>
            <a:endParaRPr lang="en-US" sz="2800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1" y="2514600"/>
            <a:ext cx="64008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1</a:t>
            </a:r>
            <a:r>
              <a:rPr lang="en-US" sz="2400" dirty="0" smtClean="0"/>
              <a:t>	Describe the different users of accounting information.</a:t>
            </a:r>
            <a:endParaRPr lang="en-US" sz="2400" dirty="0"/>
          </a:p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/>
              <a:t>	Prepare a net worth statement and explain its purpose.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2212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Role of Accounting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must be recorded and reported in accounting reports.</a:t>
            </a:r>
          </a:p>
          <a:p>
            <a:r>
              <a:rPr lang="en-US" dirty="0" smtClean="0"/>
              <a:t>Then, the information can be provided to business owners, managers, investors, and others to make business decisions and measure performance.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LO1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4" name="Flowchart: Delay 1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1-1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Accounting?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b="1" dirty="0" smtClean="0">
                <a:solidFill>
                  <a:srgbClr val="0070C0"/>
                </a:solidFill>
              </a:rPr>
              <a:t>Accounting</a:t>
            </a:r>
            <a:r>
              <a:rPr lang="en-US" dirty="0" smtClean="0"/>
              <a:t> is the process of planning, recording, analyzing, and interpreting financial information. </a:t>
            </a:r>
          </a:p>
          <a:p>
            <a:pPr lvl="0"/>
            <a:r>
              <a:rPr lang="en-US" dirty="0" smtClean="0"/>
              <a:t>An </a:t>
            </a:r>
            <a:r>
              <a:rPr lang="en-US" b="1" dirty="0" smtClean="0">
                <a:solidFill>
                  <a:srgbClr val="0070C0"/>
                </a:solidFill>
              </a:rPr>
              <a:t>accounting system </a:t>
            </a:r>
            <a:r>
              <a:rPr lang="en-US" dirty="0" smtClean="0"/>
              <a:t>is a planned process designed to compile financial data and summarize the results in accounting records and reports.</a:t>
            </a:r>
          </a:p>
          <a:p>
            <a:pPr lvl="0"/>
            <a:r>
              <a:rPr lang="en-US" dirty="0" smtClean="0"/>
              <a:t>Financial reports that summarize the financial condition and operations of a business are called </a:t>
            </a:r>
            <a:r>
              <a:rPr lang="en-US" b="1" dirty="0" smtClean="0">
                <a:solidFill>
                  <a:srgbClr val="0070C0"/>
                </a:solidFill>
              </a:rPr>
              <a:t>financial statements</a:t>
            </a:r>
            <a:r>
              <a:rPr lang="en-US" dirty="0" smtClean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LO1</a:t>
            </a:r>
            <a:endParaRPr lang="en-US" dirty="0"/>
          </a:p>
        </p:txBody>
      </p:sp>
      <p:sp>
        <p:nvSpPr>
          <p:cNvPr id="5" name="Flowchart: Delay 4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Accounting in Personal Life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800" dirty="0" smtClean="0"/>
              <a:t>A </a:t>
            </a:r>
            <a:r>
              <a:rPr lang="en-US" sz="2800" b="1" dirty="0" smtClean="0">
                <a:solidFill>
                  <a:srgbClr val="0070C0"/>
                </a:solidFill>
              </a:rPr>
              <a:t>net worth statement </a:t>
            </a:r>
            <a:r>
              <a:rPr lang="en-US" sz="2800" dirty="0" smtClean="0"/>
              <a:t>allows the person extending the loan to see the financial position of a borrower on a specific date and make a lending decision.</a:t>
            </a:r>
          </a:p>
          <a:p>
            <a:pPr lvl="0"/>
            <a:r>
              <a:rPr lang="en-US" sz="2800" dirty="0" smtClean="0"/>
              <a:t>Anything of value that is owned is called an </a:t>
            </a:r>
            <a:r>
              <a:rPr lang="en-US" sz="2800" b="1" dirty="0" smtClean="0">
                <a:solidFill>
                  <a:srgbClr val="0070C0"/>
                </a:solidFill>
              </a:rPr>
              <a:t>asset</a:t>
            </a:r>
            <a:r>
              <a:rPr lang="en-US" sz="2800" dirty="0" smtClean="0"/>
              <a:t>.</a:t>
            </a:r>
          </a:p>
          <a:p>
            <a:pPr lvl="0"/>
            <a:r>
              <a:rPr lang="en-US" sz="2800" dirty="0" smtClean="0"/>
              <a:t>An amount owed is called a </a:t>
            </a:r>
            <a:r>
              <a:rPr lang="en-US" sz="2800" b="1" dirty="0" smtClean="0">
                <a:solidFill>
                  <a:srgbClr val="0070C0"/>
                </a:solidFill>
              </a:rPr>
              <a:t>liability</a:t>
            </a:r>
            <a:r>
              <a:rPr lang="en-US" sz="2800" dirty="0" smtClean="0"/>
              <a:t>.</a:t>
            </a:r>
          </a:p>
          <a:p>
            <a:pPr lvl="0"/>
            <a:r>
              <a:rPr lang="en-US" sz="2800" dirty="0" smtClean="0"/>
              <a:t>The difference  between personal assets and personal liabilities is called </a:t>
            </a:r>
            <a:r>
              <a:rPr lang="en-US" sz="2800" b="1" dirty="0" smtClean="0">
                <a:solidFill>
                  <a:srgbClr val="0070C0"/>
                </a:solidFill>
              </a:rPr>
              <a:t>personal </a:t>
            </a:r>
            <a:r>
              <a:rPr lang="en-US" sz="2800" b="1" dirty="0">
                <a:solidFill>
                  <a:srgbClr val="0070C0"/>
                </a:solidFill>
              </a:rPr>
              <a:t>net worth</a:t>
            </a:r>
            <a:r>
              <a:rPr lang="en-US" sz="2800" dirty="0" smtClean="0"/>
              <a:t>. </a:t>
            </a:r>
          </a:p>
          <a:p>
            <a:pPr lvl="1"/>
            <a:r>
              <a:rPr lang="en-US" sz="2400" dirty="0" smtClean="0"/>
              <a:t>In business, net worth is also called </a:t>
            </a:r>
            <a:r>
              <a:rPr lang="en-US" sz="2400" i="1" dirty="0" smtClean="0">
                <a:solidFill>
                  <a:srgbClr val="0070C0"/>
                </a:solidFill>
              </a:rPr>
              <a:t>equity</a:t>
            </a:r>
            <a:r>
              <a:rPr lang="en-US" sz="2400" dirty="0" smtClean="0"/>
              <a:t>.</a:t>
            </a:r>
          </a:p>
          <a:p>
            <a:pPr lvl="0"/>
            <a:r>
              <a:rPr lang="en-US" sz="2800" b="1" dirty="0" smtClean="0">
                <a:solidFill>
                  <a:srgbClr val="0070C0"/>
                </a:solidFill>
              </a:rPr>
              <a:t>Equity</a:t>
            </a:r>
            <a:r>
              <a:rPr lang="en-US" sz="2800" dirty="0" smtClean="0"/>
              <a:t> is the difference between assets and liabilities.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LO2</a:t>
            </a:r>
            <a:endParaRPr lang="en-US" dirty="0"/>
          </a:p>
        </p:txBody>
      </p:sp>
      <p:sp>
        <p:nvSpPr>
          <p:cNvPr id="5" name="Flowchart: Delay 4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Net Worth Statement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 descr="Chapter 1_Page 7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1560277"/>
            <a:ext cx="4572222" cy="3773724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1589314" y="5602069"/>
            <a:ext cx="5930409" cy="646331"/>
            <a:chOff x="470391" y="1600200"/>
            <a:chExt cx="5930409" cy="646331"/>
          </a:xfrm>
        </p:grpSpPr>
        <p:sp>
          <p:nvSpPr>
            <p:cNvPr id="9" name="TextBox 8"/>
            <p:cNvSpPr txBox="1"/>
            <p:nvPr/>
          </p:nvSpPr>
          <p:spPr>
            <a:xfrm>
              <a:off x="470391" y="1600200"/>
              <a:ext cx="128220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Total Assets</a:t>
              </a:r>
            </a:p>
            <a:p>
              <a:pPr algn="ctr"/>
              <a:r>
                <a:rPr lang="en-US" dirty="0" smtClean="0"/>
                <a:t>(owned)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153770" y="1600200"/>
              <a:ext cx="156555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Total Liabilities</a:t>
              </a:r>
            </a:p>
            <a:p>
              <a:pPr algn="ctr"/>
              <a:r>
                <a:rPr lang="en-US" dirty="0" smtClean="0"/>
                <a:t>(owed)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120496" y="1600200"/>
              <a:ext cx="228030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Net Worth</a:t>
              </a:r>
            </a:p>
            <a:p>
              <a:pPr algn="ctr"/>
              <a:r>
                <a:rPr lang="en-US" dirty="0" smtClean="0"/>
                <a:t>(also known as Equity)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71084" y="1661755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−</a:t>
              </a:r>
              <a:endParaRPr lang="en-US" sz="28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737811" y="1661755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=</a:t>
              </a:r>
              <a:endParaRPr lang="en-US" sz="2800" dirty="0"/>
            </a:p>
          </p:txBody>
        </p:sp>
      </p:grpSp>
      <p:sp>
        <p:nvSpPr>
          <p:cNvPr id="15" name="Oval 14"/>
          <p:cNvSpPr/>
          <p:nvPr/>
        </p:nvSpPr>
        <p:spPr>
          <a:xfrm>
            <a:off x="1459524" y="5958840"/>
            <a:ext cx="365760" cy="365760"/>
          </a:xfrm>
          <a:prstGeom prst="ellipse">
            <a:avLst/>
          </a:prstGeom>
          <a:gradFill>
            <a:gsLst>
              <a:gs pos="0">
                <a:srgbClr val="FF0000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16" name="Oval 15"/>
          <p:cNvSpPr/>
          <p:nvPr/>
        </p:nvSpPr>
        <p:spPr>
          <a:xfrm>
            <a:off x="2590800" y="2819400"/>
            <a:ext cx="365760" cy="365760"/>
          </a:xfrm>
          <a:prstGeom prst="ellipse">
            <a:avLst/>
          </a:prstGeom>
          <a:gradFill>
            <a:gsLst>
              <a:gs pos="0">
                <a:srgbClr val="FF0000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17" name="Oval 16"/>
          <p:cNvSpPr/>
          <p:nvPr/>
        </p:nvSpPr>
        <p:spPr>
          <a:xfrm>
            <a:off x="3350454" y="5958840"/>
            <a:ext cx="365760" cy="365760"/>
          </a:xfrm>
          <a:prstGeom prst="ellipse">
            <a:avLst/>
          </a:prstGeom>
          <a:gradFill>
            <a:gsLst>
              <a:gs pos="0">
                <a:srgbClr val="FF0000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b="1" dirty="0" smtClean="0"/>
              <a:t>2</a:t>
            </a:r>
            <a:endParaRPr lang="en-US" b="1" dirty="0"/>
          </a:p>
        </p:txBody>
      </p:sp>
      <p:sp>
        <p:nvSpPr>
          <p:cNvPr id="18" name="Oval 17"/>
          <p:cNvSpPr/>
          <p:nvPr/>
        </p:nvSpPr>
        <p:spPr>
          <a:xfrm>
            <a:off x="2590800" y="4032738"/>
            <a:ext cx="365760" cy="365760"/>
          </a:xfrm>
          <a:prstGeom prst="ellipse">
            <a:avLst/>
          </a:prstGeom>
          <a:gradFill>
            <a:gsLst>
              <a:gs pos="0">
                <a:srgbClr val="FF0000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b="1" dirty="0" smtClean="0"/>
              <a:t>2</a:t>
            </a:r>
            <a:endParaRPr lang="en-US" b="1" dirty="0"/>
          </a:p>
        </p:txBody>
      </p:sp>
      <p:sp>
        <p:nvSpPr>
          <p:cNvPr id="19" name="Oval 18"/>
          <p:cNvSpPr/>
          <p:nvPr/>
        </p:nvSpPr>
        <p:spPr>
          <a:xfrm>
            <a:off x="2590800" y="5004100"/>
            <a:ext cx="365760" cy="365760"/>
          </a:xfrm>
          <a:prstGeom prst="ellipse">
            <a:avLst/>
          </a:prstGeom>
          <a:gradFill>
            <a:gsLst>
              <a:gs pos="0">
                <a:srgbClr val="FF0000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20" name="Oval 19"/>
          <p:cNvSpPr/>
          <p:nvPr/>
        </p:nvSpPr>
        <p:spPr>
          <a:xfrm>
            <a:off x="5501640" y="5562600"/>
            <a:ext cx="365760" cy="365760"/>
          </a:xfrm>
          <a:prstGeom prst="ellipse">
            <a:avLst/>
          </a:prstGeom>
          <a:gradFill>
            <a:gsLst>
              <a:gs pos="0">
                <a:srgbClr val="FF0000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b="1" dirty="0" smtClean="0"/>
              <a:t>3</a:t>
            </a:r>
            <a:endParaRPr lang="en-US" b="1" dirty="0"/>
          </a:p>
        </p:txBody>
      </p:sp>
      <p:sp>
        <p:nvSpPr>
          <p:cNvPr id="35" name="Rectangle 34"/>
          <p:cNvSpPr/>
          <p:nvPr/>
        </p:nvSpPr>
        <p:spPr>
          <a:xfrm>
            <a:off x="1371600" y="4876800"/>
            <a:ext cx="1600200" cy="609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1371600" y="2667000"/>
            <a:ext cx="1600200" cy="914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1371600" y="3886200"/>
            <a:ext cx="1600200" cy="914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Delay 21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LO2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20" grpId="0" animBg="1"/>
      <p:bldP spid="35" grpId="0" animBg="1"/>
      <p:bldP spid="36" grpId="0" animBg="1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aseline="0" smtClean="0">
                <a:latin typeface="Calibri"/>
              </a:rPr>
              <a:t>Ethics in Business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0" lvl="0" rtl="0"/>
            <a:r>
              <a:rPr lang="en-US" baseline="0" dirty="0" smtClean="0">
                <a:latin typeface="Calibri"/>
              </a:rPr>
              <a:t>The principles of right and wrong that guide an individual in making decisions are called </a:t>
            </a:r>
            <a:r>
              <a:rPr lang="en-US" b="1" baseline="0" dirty="0" smtClean="0">
                <a:solidFill>
                  <a:srgbClr val="0070C0"/>
                </a:solidFill>
                <a:latin typeface="Calibri"/>
              </a:rPr>
              <a:t>ethics</a:t>
            </a:r>
            <a:r>
              <a:rPr lang="en-US" baseline="0" dirty="0" smtClean="0">
                <a:latin typeface="Calibri"/>
              </a:rPr>
              <a:t>.</a:t>
            </a:r>
          </a:p>
          <a:p>
            <a:pPr marR="0" lvl="0" rtl="0"/>
            <a:r>
              <a:rPr lang="en-US" baseline="0" dirty="0" smtClean="0">
                <a:latin typeface="Calibri"/>
              </a:rPr>
              <a:t>The use of ethics in making business decisions is called </a:t>
            </a:r>
            <a:r>
              <a:rPr lang="en-US" b="1" baseline="0" dirty="0" smtClean="0">
                <a:solidFill>
                  <a:srgbClr val="0070C0"/>
                </a:solidFill>
                <a:latin typeface="Calibri"/>
              </a:rPr>
              <a:t>business ethics</a:t>
            </a:r>
            <a:r>
              <a:rPr lang="en-US" baseline="0" dirty="0" smtClean="0">
                <a:latin typeface="Calibri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LO2</a:t>
            </a:r>
            <a:endParaRPr lang="en-US" dirty="0"/>
          </a:p>
        </p:txBody>
      </p:sp>
      <p:sp>
        <p:nvSpPr>
          <p:cNvPr id="5" name="Flowchart: Delay 4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1-1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1.	</a:t>
            </a:r>
            <a:r>
              <a:rPr lang="en-US" dirty="0" smtClean="0"/>
              <a:t>What is accounting?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2971800"/>
            <a:ext cx="7315200" cy="2012859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lvl="0"/>
            <a:r>
              <a:rPr lang="en-US" sz="3200" dirty="0" smtClean="0"/>
              <a:t>Accounting is the process of planning, recording, analyzing, and interpreting financial information.</a:t>
            </a:r>
            <a:endParaRPr lang="en-US" sz="3200" dirty="0"/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1-1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1-1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indent="-457200">
              <a:buNone/>
            </a:pPr>
            <a:r>
              <a:rPr lang="en-US" b="1" dirty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.	</a:t>
            </a:r>
            <a:r>
              <a:rPr lang="en-US" dirty="0" smtClean="0"/>
              <a:t>Why </a:t>
            </a:r>
            <a:r>
              <a:rPr lang="en-US" dirty="0"/>
              <a:t>is accounting called the language of business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2971800"/>
            <a:ext cx="7315200" cy="2012859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lvl="0">
              <a:buClr>
                <a:srgbClr val="FF0000"/>
              </a:buClr>
            </a:pPr>
            <a:r>
              <a:rPr lang="en-US" sz="3200" dirty="0" smtClean="0"/>
              <a:t>Accounting provides financial information to everyone who needs it to make good business decisions.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1-1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1-1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indent="-457200">
              <a:buNone/>
            </a:pPr>
            <a:r>
              <a:rPr lang="en-US" b="1" dirty="0">
                <a:solidFill>
                  <a:srgbClr val="FF0000"/>
                </a:solidFill>
              </a:rPr>
              <a:t>3</a:t>
            </a:r>
            <a:r>
              <a:rPr lang="en-US" b="1" dirty="0" smtClean="0">
                <a:solidFill>
                  <a:srgbClr val="FF0000"/>
                </a:solidFill>
              </a:rPr>
              <a:t>.	</a:t>
            </a:r>
            <a:r>
              <a:rPr lang="en-US" dirty="0" smtClean="0"/>
              <a:t>Describe </a:t>
            </a:r>
            <a:r>
              <a:rPr lang="en-US" dirty="0"/>
              <a:t>a scenario in which you, as </a:t>
            </a:r>
            <a:r>
              <a:rPr lang="en-US" dirty="0" smtClean="0"/>
              <a:t>a </a:t>
            </a:r>
            <a:r>
              <a:rPr lang="en-US" dirty="0" err="1" smtClean="0"/>
              <a:t>nonaccountant</a:t>
            </a:r>
            <a:r>
              <a:rPr lang="en-US" dirty="0"/>
              <a:t>, might use accounting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2971800"/>
            <a:ext cx="7315200" cy="2012859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lvl="0"/>
            <a:r>
              <a:rPr lang="en-US" sz="3200" dirty="0" smtClean="0"/>
              <a:t>Answers may include creating a personal budget or providing information for a loan or credit card application.</a:t>
            </a:r>
            <a:endParaRPr lang="en-US" sz="3200" dirty="0"/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1-1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3153</TotalTime>
  <Words>394</Words>
  <Application>Microsoft Office PowerPoint</Application>
  <PresentationFormat>On-screen Show (4:3)</PresentationFormat>
  <Paragraphs>87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Custom Design</vt:lpstr>
      <vt:lpstr>Slide 1</vt:lpstr>
      <vt:lpstr>The Role of Accounting</vt:lpstr>
      <vt:lpstr>What Is Accounting?</vt:lpstr>
      <vt:lpstr>Accounting in Personal Life</vt:lpstr>
      <vt:lpstr>Personal Net Worth Statement</vt:lpstr>
      <vt:lpstr>Ethics in Business</vt:lpstr>
      <vt:lpstr>Lesson 1-1 Audit Your Understanding</vt:lpstr>
      <vt:lpstr>Lesson 1-1 Audit Your Understanding</vt:lpstr>
      <vt:lpstr>Lesson 1-1 Audit Your Understanding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McLaughlin</dc:creator>
  <cp:lastModifiedBy>McLaughlin</cp:lastModifiedBy>
  <cp:revision>260</cp:revision>
  <dcterms:created xsi:type="dcterms:W3CDTF">2012-07-02T15:51:50Z</dcterms:created>
  <dcterms:modified xsi:type="dcterms:W3CDTF">2012-12-21T21:52:07Z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-748959103</vt:i4>
  </property>
  <property fmtid="{D5CDD505-2E9C-101B-9397-08002B2CF9AE}" pid="3" name="_NewReviewCycle">
    <vt:lpwstr/>
  </property>
  <property fmtid="{D5CDD505-2E9C-101B-9397-08002B2CF9AE}" pid="4" name="_EmailSubject">
    <vt:lpwstr>C21 PPT Sample Comments</vt:lpwstr>
  </property>
  <property fmtid="{D5CDD505-2E9C-101B-9397-08002B2CF9AE}" pid="5" name="_AuthorEmail">
    <vt:lpwstr>Diane.Bowdler@cengage.com</vt:lpwstr>
  </property>
  <property fmtid="{D5CDD505-2E9C-101B-9397-08002B2CF9AE}" pid="6" name="_AuthorEmailDisplayName">
    <vt:lpwstr>Bowdler, Diane</vt:lpwstr>
  </property>
</Properties>
</file>